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6"/>
  </p:notesMasterIdLst>
  <p:handoutMasterIdLst>
    <p:handoutMasterId r:id="rId7"/>
  </p:handoutMasterIdLst>
  <p:sldIdLst>
    <p:sldId id="782" r:id="rId2"/>
    <p:sldId id="783" r:id="rId3"/>
    <p:sldId id="1337" r:id="rId4"/>
    <p:sldId id="1375" r:id="rId5"/>
  </p:sldIdLst>
  <p:sldSz cx="9144000" cy="6858000" type="screen4x3"/>
  <p:notesSz cx="6797675" cy="9926638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5pPr>
    <a:lvl6pPr marL="2286000" algn="l" defTabSz="914400" rtl="0" eaLnBrk="1" latinLnBrk="1" hangingPunct="1"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6pPr>
    <a:lvl7pPr marL="2743200" algn="l" defTabSz="914400" rtl="0" eaLnBrk="1" latinLnBrk="1" hangingPunct="1"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7pPr>
    <a:lvl8pPr marL="3200400" algn="l" defTabSz="914400" rtl="0" eaLnBrk="1" latinLnBrk="1" hangingPunct="1"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8pPr>
    <a:lvl9pPr marL="3657600" algn="l" defTabSz="914400" rtl="0" eaLnBrk="1" latinLnBrk="1" hangingPunct="1"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292">
          <p15:clr>
            <a:srgbClr val="A4A3A4"/>
          </p15:clr>
        </p15:guide>
        <p15:guide id="2" pos="575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FDDEA"/>
    <a:srgbClr val="DEB287"/>
    <a:srgbClr val="D5E9E4"/>
    <a:srgbClr val="FFFFFF"/>
    <a:srgbClr val="F4D38A"/>
    <a:srgbClr val="B8B8B8"/>
    <a:srgbClr val="FEEE8A"/>
    <a:srgbClr val="DCF0FA"/>
    <a:srgbClr val="336600"/>
    <a:srgbClr val="A473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285" autoAdjust="0"/>
    <p:restoredTop sz="96686" autoAdjust="0"/>
  </p:normalViewPr>
  <p:slideViewPr>
    <p:cSldViewPr>
      <p:cViewPr varScale="1">
        <p:scale>
          <a:sx n="116" d="100"/>
          <a:sy n="116" d="100"/>
        </p:scale>
        <p:origin x="1548" y="108"/>
      </p:cViewPr>
      <p:guideLst>
        <p:guide orient="horz" pos="4292"/>
        <p:guide pos="5759"/>
      </p:guideLst>
    </p:cSldViewPr>
  </p:slideViewPr>
  <p:outlineViewPr>
    <p:cViewPr>
      <p:scale>
        <a:sx n="66" d="100"/>
        <a:sy n="66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65" d="100"/>
          <a:sy n="65" d="100"/>
        </p:scale>
        <p:origin x="-3414" y="-108"/>
      </p:cViewPr>
      <p:guideLst>
        <p:guide orient="horz" pos="3127"/>
        <p:guide pos="2141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2863" y="0"/>
            <a:ext cx="2944812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331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8163"/>
            <a:ext cx="294640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331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1275" y="9428163"/>
            <a:ext cx="2944813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CE60035F-29D4-45AF-8B7F-1BD0E935FF38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9070774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1275" y="0"/>
            <a:ext cx="2944813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741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7575" y="744538"/>
            <a:ext cx="4962525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450" y="4714875"/>
            <a:ext cx="5438775" cy="446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307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8163"/>
            <a:ext cx="294640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07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1275" y="9428163"/>
            <a:ext cx="2944813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46BCA7C2-A0FB-422D-9DDA-4CDEEDEC987F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44278419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63844" y="692696"/>
            <a:ext cx="6912260" cy="180020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맑은 고딕" panose="020B0503020000020004" pitchFamily="50" charset="-127"/>
                <a:ea typeface="맑은 고딕" panose="020B0503020000020004" pitchFamily="50" charset="-127"/>
              </a:rPr>
              <a:t>뷰어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영역</a:t>
            </a:r>
          </a:p>
        </p:txBody>
      </p:sp>
      <p:sp>
        <p:nvSpPr>
          <p:cNvPr id="17" name="직사각형 16"/>
          <p:cNvSpPr/>
          <p:nvPr userDrawn="1"/>
        </p:nvSpPr>
        <p:spPr>
          <a:xfrm>
            <a:off x="72008" y="5625244"/>
            <a:ext cx="6912260" cy="180020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맑은 고딕" panose="020B0503020000020004" pitchFamily="50" charset="-127"/>
                <a:ea typeface="맑은 고딕" panose="020B0503020000020004" pitchFamily="50" charset="-127"/>
              </a:rPr>
              <a:t>뷰어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영역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65312" y="894492"/>
            <a:ext cx="6918956" cy="473075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 userDrawn="1"/>
        </p:nvSpPr>
        <p:spPr>
          <a:xfrm>
            <a:off x="72008" y="1484784"/>
            <a:ext cx="6904095" cy="4132296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 userDrawn="1"/>
        </p:nvSpPr>
        <p:spPr>
          <a:xfrm>
            <a:off x="63844" y="692696"/>
            <a:ext cx="6912260" cy="180020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맑은 고딕" panose="020B0503020000020004" pitchFamily="50" charset="-127"/>
                <a:ea typeface="맑은 고딕" panose="020B0503020000020004" pitchFamily="50" charset="-127"/>
              </a:rPr>
              <a:t>뷰어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영역</a:t>
            </a:r>
          </a:p>
        </p:txBody>
      </p:sp>
      <p:sp>
        <p:nvSpPr>
          <p:cNvPr id="6" name="직사각형 5"/>
          <p:cNvSpPr/>
          <p:nvPr userDrawn="1"/>
        </p:nvSpPr>
        <p:spPr>
          <a:xfrm>
            <a:off x="72008" y="5625244"/>
            <a:ext cx="6912260" cy="180020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맑은 고딕" panose="020B0503020000020004" pitchFamily="50" charset="-127"/>
                <a:ea typeface="맑은 고딕" panose="020B0503020000020004" pitchFamily="50" charset="-127"/>
              </a:rPr>
              <a:t>뷰어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영역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186" y="967578"/>
            <a:ext cx="1251477" cy="3371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65312" y="894492"/>
            <a:ext cx="6918956" cy="473075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 userDrawn="1"/>
        </p:nvSpPr>
        <p:spPr>
          <a:xfrm>
            <a:off x="296187" y="1381945"/>
            <a:ext cx="6436053" cy="4235135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 userDrawn="1"/>
        </p:nvSpPr>
        <p:spPr>
          <a:xfrm>
            <a:off x="63844" y="692696"/>
            <a:ext cx="6912260" cy="180020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맑은 고딕" panose="020B0503020000020004" pitchFamily="50" charset="-127"/>
                <a:ea typeface="맑은 고딕" panose="020B0503020000020004" pitchFamily="50" charset="-127"/>
              </a:rPr>
              <a:t>뷰어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영역</a:t>
            </a:r>
          </a:p>
        </p:txBody>
      </p:sp>
      <p:sp>
        <p:nvSpPr>
          <p:cNvPr id="5" name="직사각형 4"/>
          <p:cNvSpPr/>
          <p:nvPr userDrawn="1"/>
        </p:nvSpPr>
        <p:spPr>
          <a:xfrm>
            <a:off x="72008" y="5625244"/>
            <a:ext cx="6912260" cy="180020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맑은 고딕" panose="020B0503020000020004" pitchFamily="50" charset="-127"/>
                <a:ea typeface="맑은 고딕" panose="020B0503020000020004" pitchFamily="50" charset="-127"/>
              </a:rPr>
              <a:t>뷰어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영역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Group 1079"/>
          <p:cNvGraphicFramePr>
            <a:graphicFrameLocks noGrp="1"/>
          </p:cNvGraphicFramePr>
          <p:nvPr/>
        </p:nvGraphicFramePr>
        <p:xfrm>
          <a:off x="50800" y="693738"/>
          <a:ext cx="9063037" cy="5948362"/>
        </p:xfrm>
        <a:graphic>
          <a:graphicData uri="http://schemas.openxmlformats.org/drawingml/2006/table">
            <a:tbl>
              <a:tblPr/>
              <a:tblGrid>
                <a:gridCol w="69386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243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94836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horzOverflow="overflow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horzOverflow="overflow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4" name="Group 1072"/>
          <p:cNvGraphicFramePr>
            <a:graphicFrameLocks noGrp="1"/>
          </p:cNvGraphicFramePr>
          <p:nvPr/>
        </p:nvGraphicFramePr>
        <p:xfrm>
          <a:off x="57150" y="106363"/>
          <a:ext cx="9042400" cy="471487"/>
        </p:xfrm>
        <a:graphic>
          <a:graphicData uri="http://schemas.openxmlformats.org/drawingml/2006/table">
            <a:tbl>
              <a:tblPr/>
              <a:tblGrid>
                <a:gridCol w="7805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899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0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7232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4807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3019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3025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35097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4440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학년</a:t>
                      </a: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-</a:t>
                      </a: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학기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단원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STEP</a:t>
                      </a:r>
                    </a:p>
                  </a:txBody>
                  <a:tcPr marL="91439" marR="91439" marT="45734" marB="45734" anchor="ctr" horzOverflow="overflow"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File Name</a:t>
                      </a:r>
                    </a:p>
                  </a:txBody>
                  <a:tcPr marL="91439" marR="91439" marT="45734" marB="45734" anchor="ctr"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endParaRPr kumimoji="1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7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제재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차시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ACTIVITY</a:t>
                      </a:r>
                    </a:p>
                  </a:txBody>
                  <a:tcPr marL="91439" marR="91439" marT="45734" marB="45734" anchor="ctr" horzOverflow="overflow"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horzOverflow="overflow"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endParaRPr kumimoji="1" lang="ko-KR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120" name="AutoShape 17"/>
          <p:cNvSpPr>
            <a:spLocks noChangeArrowheads="1"/>
          </p:cNvSpPr>
          <p:nvPr/>
        </p:nvSpPr>
        <p:spPr bwMode="auto">
          <a:xfrm>
            <a:off x="7024688" y="66675"/>
            <a:ext cx="836612" cy="274638"/>
          </a:xfrm>
          <a:prstGeom prst="roundRect">
            <a:avLst>
              <a:gd name="adj" fmla="val 50000"/>
            </a:avLst>
          </a:prstGeom>
          <a:noFill/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50000"/>
              </a:spcBef>
              <a:defRPr/>
            </a:pPr>
            <a:endParaRPr lang="en-US" altLang="ko-KR" sz="800">
              <a:solidFill>
                <a:srgbClr val="000000"/>
              </a:solidFill>
              <a:latin typeface="Arial" pitchFamily="34" charset="0"/>
              <a:ea typeface="돋움" pitchFamily="50" charset="-127"/>
            </a:endParaRPr>
          </a:p>
        </p:txBody>
      </p:sp>
      <p:graphicFrame>
        <p:nvGraphicFramePr>
          <p:cNvPr id="22" name="표 21"/>
          <p:cNvGraphicFramePr>
            <a:graphicFrameLocks noGrp="1"/>
          </p:cNvGraphicFramePr>
          <p:nvPr/>
        </p:nvGraphicFramePr>
        <p:xfrm>
          <a:off x="60325" y="5815013"/>
          <a:ext cx="6923853" cy="808038"/>
        </p:xfrm>
        <a:graphic>
          <a:graphicData uri="http://schemas.openxmlformats.org/drawingml/2006/table">
            <a:tbl>
              <a:tblPr/>
              <a:tblGrid>
                <a:gridCol w="69238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08038"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T="45747" marB="45747">
                    <a:lnL w="1905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905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905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905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277" name="Group 85"/>
          <p:cNvGraphicFramePr>
            <a:graphicFrameLocks noGrp="1"/>
          </p:cNvGraphicFramePr>
          <p:nvPr/>
        </p:nvGraphicFramePr>
        <p:xfrm>
          <a:off x="122238" y="5876925"/>
          <a:ext cx="576263" cy="187350"/>
        </p:xfrm>
        <a:graphic>
          <a:graphicData uri="http://schemas.openxmlformats.org/drawingml/2006/table">
            <a:tbl>
              <a:tblPr/>
              <a:tblGrid>
                <a:gridCol w="5762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7325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Θ </a:t>
                      </a: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비고</a:t>
                      </a:r>
                    </a:p>
                  </a:txBody>
                  <a:tcPr marL="53929" marR="53929" marT="25095" marB="25095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133" name="TextBox 8"/>
          <p:cNvSpPr txBox="1">
            <a:spLocks noChangeArrowheads="1"/>
          </p:cNvSpPr>
          <p:nvPr/>
        </p:nvSpPr>
        <p:spPr bwMode="auto">
          <a:xfrm>
            <a:off x="8424863" y="6348413"/>
            <a:ext cx="611187" cy="2444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9pPr>
          </a:lstStyle>
          <a:p>
            <a:pPr algn="r" eaLnBrk="1" hangingPunct="1">
              <a:defRPr/>
            </a:pPr>
            <a:fld id="{6F825045-DBE2-4E92-A14B-AB94969E9944}" type="slidenum">
              <a:rPr lang="en-US" altLang="ko-KR" sz="100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pPr algn="r" eaLnBrk="1" hangingPunct="1">
                <a:defRPr/>
              </a:pPr>
              <a:t>‹#›</a:t>
            </a:fld>
            <a:endParaRPr lang="ko-KR" altLang="en-US" sz="100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</p:sldLayoutIdLst>
  <p:hf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jpe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336" name="Group 1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4575180"/>
              </p:ext>
            </p:extLst>
          </p:nvPr>
        </p:nvGraphicFramePr>
        <p:xfrm>
          <a:off x="34925" y="2446338"/>
          <a:ext cx="8929688" cy="3139617"/>
        </p:xfrm>
        <a:graphic>
          <a:graphicData uri="http://schemas.openxmlformats.org/drawingml/2006/table">
            <a:tbl>
              <a:tblPr/>
              <a:tblGrid>
                <a:gridCol w="4238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03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842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9260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4301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9216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461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번호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버전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문서 작성일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내용 비고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작성자</a:t>
                      </a:r>
                      <a:endParaRPr kumimoji="0" lang="en-US" altLang="ko-KR" sz="10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kumimoji="0" lang="ko-KR" alt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내선번호</a:t>
                      </a:r>
                      <a:r>
                        <a:rPr kumimoji="0" lang="en-US" altLang="ko-KR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endParaRPr kumimoji="0" lang="ko-KR" altLang="en-US" sz="10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검토자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V 1.0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2022.06.18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문서 발생</a:t>
                      </a: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김예인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7488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V 1.0</a:t>
                      </a: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2022.06.28</a:t>
                      </a: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차 검토</a:t>
                      </a: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김윤희</a:t>
                      </a: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6759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V 2.0</a:t>
                      </a: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2022.06.29</a:t>
                      </a: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차 검토</a:t>
                      </a: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김예림</a:t>
                      </a: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7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8</a:t>
                      </a: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9</a:t>
                      </a: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10</a:t>
                      </a: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11</a:t>
                      </a: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graphicFrame>
        <p:nvGraphicFramePr>
          <p:cNvPr id="3" name="Group 20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7929346"/>
              </p:ext>
            </p:extLst>
          </p:nvPr>
        </p:nvGraphicFramePr>
        <p:xfrm>
          <a:off x="6443663" y="800100"/>
          <a:ext cx="2636837" cy="1079500"/>
        </p:xfrm>
        <a:graphic>
          <a:graphicData uri="http://schemas.openxmlformats.org/drawingml/2006/table">
            <a:tbl>
              <a:tblPr/>
              <a:tblGrid>
                <a:gridCol w="13192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17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14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검토</a:t>
                      </a:r>
                      <a:endParaRPr kumimoji="0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T="45694" marB="4569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담당</a:t>
                      </a:r>
                    </a:p>
                  </a:txBody>
                  <a:tcPr marT="45694" marB="4569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801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수학팀</a:t>
                      </a:r>
                      <a:endParaRPr kumimoji="0" lang="ko-KR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T="45694" marB="4569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김윤희</a:t>
                      </a:r>
                      <a:endParaRPr kumimoji="0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T="45694" marB="4569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 Box 124"/>
          <p:cNvSpPr txBox="1">
            <a:spLocks noChangeArrowheads="1"/>
          </p:cNvSpPr>
          <p:nvPr/>
        </p:nvSpPr>
        <p:spPr bwMode="auto">
          <a:xfrm>
            <a:off x="34925" y="2097088"/>
            <a:ext cx="8893175" cy="3063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ko-KR" altLang="en-US" sz="1400" b="1" dirty="0">
                <a:latin typeface="맑은 고딕" pitchFamily="50" charset="-127"/>
                <a:ea typeface="맑은 고딕" pitchFamily="50" charset="-127"/>
              </a:rPr>
              <a:t>문서 </a:t>
            </a:r>
            <a:r>
              <a:rPr lang="en-US" altLang="ko-KR" sz="1400" b="1" dirty="0">
                <a:latin typeface="맑은 고딕" pitchFamily="50" charset="-127"/>
                <a:ea typeface="맑은 고딕" pitchFamily="50" charset="-127"/>
              </a:rPr>
              <a:t>HISTORY</a:t>
            </a:r>
          </a:p>
        </p:txBody>
      </p:sp>
      <p:graphicFrame>
        <p:nvGraphicFramePr>
          <p:cNvPr id="12408" name="Group 1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0018398"/>
              </p:ext>
            </p:extLst>
          </p:nvPr>
        </p:nvGraphicFramePr>
        <p:xfrm>
          <a:off x="34925" y="782638"/>
          <a:ext cx="6264275" cy="1081086"/>
        </p:xfrm>
        <a:graphic>
          <a:graphicData uri="http://schemas.openxmlformats.org/drawingml/2006/table">
            <a:tbl>
              <a:tblPr/>
              <a:tblGrid>
                <a:gridCol w="17647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995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0362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과목</a:t>
                      </a:r>
                      <a:r>
                        <a:rPr kumimoji="0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_</a:t>
                      </a:r>
                      <a:r>
                        <a:rPr kumimoji="0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학년학기</a:t>
                      </a:r>
                      <a:r>
                        <a:rPr kumimoji="0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_</a:t>
                      </a:r>
                      <a:r>
                        <a:rPr kumimoji="0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단원</a:t>
                      </a:r>
                      <a:r>
                        <a:rPr kumimoji="0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endParaRPr kumimoji="0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suhi_p_0402_02</a:t>
                      </a:r>
                      <a:endParaRPr kumimoji="0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362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차시명</a:t>
                      </a: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08 </a:t>
                      </a:r>
                      <a:r>
                        <a:rPr kumimoji="0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정리해 보아요</a:t>
                      </a: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362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파일명</a:t>
                      </a: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suhi_p_0402_02_0008</a:t>
                      </a:r>
                      <a:endParaRPr kumimoji="0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roup 7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1967458"/>
              </p:ext>
            </p:extLst>
          </p:nvPr>
        </p:nvGraphicFramePr>
        <p:xfrm>
          <a:off x="179388" y="654012"/>
          <a:ext cx="8785099" cy="1203912"/>
        </p:xfrm>
        <a:graphic>
          <a:graphicData uri="http://schemas.openxmlformats.org/drawingml/2006/table">
            <a:tbl>
              <a:tblPr/>
              <a:tblGrid>
                <a:gridCol w="7393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892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5811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5415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4421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9622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학습 단계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파일명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페이지 정보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프레임 수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자료 형태</a:t>
                      </a:r>
                      <a:endParaRPr kumimoji="0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kumimoji="0" lang="ko-KR" altLang="en-US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동영상</a:t>
                      </a:r>
                      <a:r>
                        <a:rPr kumimoji="0" lang="en-US" altLang="ko-KR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0" lang="ko-KR" altLang="en-US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애니메이션</a:t>
                      </a:r>
                      <a:r>
                        <a:rPr kumimoji="0" lang="en-US" altLang="ko-KR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0" lang="ko-KR" altLang="en-US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노래</a:t>
                      </a:r>
                      <a:r>
                        <a:rPr kumimoji="0" lang="en-US" altLang="ko-KR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endParaRPr kumimoji="0" lang="ko-KR" alt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2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suhi_p_0402_02_0008.html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익힘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34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224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총 프레임 수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2C6E6846-543B-B282-C0AC-C33D0A40A75B}"/>
              </a:ext>
            </a:extLst>
          </p:cNvPr>
          <p:cNvGrpSpPr/>
          <p:nvPr/>
        </p:nvGrpSpPr>
        <p:grpSpPr>
          <a:xfrm>
            <a:off x="359728" y="2324833"/>
            <a:ext cx="6428214" cy="6426697"/>
            <a:chOff x="-864604" y="473759"/>
            <a:chExt cx="9216008" cy="8988393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4271D519-11CB-1C39-43BF-9453F07F211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864604" y="473759"/>
              <a:ext cx="9144000" cy="3268952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1E1B6775-C215-4863-51D0-1C66C1E7B4E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828600" y="3681028"/>
              <a:ext cx="9144000" cy="3227632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41FB131C-9DCC-AFEA-FE7F-93ED91B210E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762472" y="6150793"/>
              <a:ext cx="9113876" cy="3311359"/>
            </a:xfrm>
            <a:prstGeom prst="rect">
              <a:avLst/>
            </a:prstGeom>
          </p:spPr>
        </p:pic>
      </p:grpSp>
      <p:graphicFrame>
        <p:nvGraphicFramePr>
          <p:cNvPr id="1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7018371" y="1092168"/>
            <a:ext cx="2125629" cy="44396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just"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처음에는 색깔 선은 안보임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손가락 버튼 클릭하면 색깔 선과 함께 각각의 선 끝에 있는 파란색 답 텍스트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첫 진입 화면 참고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프로토에 맞게 버튼 수정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클릭 시 첫 진입화면으로 돌아감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이벤트는 없음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algn="just"/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</a:pPr>
            <a:r>
              <a:rPr lang="en-US" altLang="ko-KR" sz="10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10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기능 관련 참고 </a:t>
            </a:r>
            <a:r>
              <a:rPr lang="en-US" altLang="ko-KR" sz="10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DVD </a:t>
            </a:r>
            <a:r>
              <a:rPr lang="ko-KR" altLang="en-US" sz="1000" b="1" dirty="0" err="1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개발물</a:t>
            </a:r>
            <a:r>
              <a:rPr lang="en-US" altLang="ko-KR" sz="10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]</a:t>
            </a:r>
          </a:p>
          <a:p>
            <a:pPr marL="228600" indent="-228600" algn="just"/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수학 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4-2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지도서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\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app\resource\</a:t>
            </a:r>
            <a:r>
              <a:rPr lang="en-US" altLang="ko-KR" sz="1000" dirty="0" err="1" smtClean="0">
                <a:latin typeface="맑은 고딕" pitchFamily="50" charset="-127"/>
                <a:ea typeface="맑은 고딕" pitchFamily="50" charset="-127"/>
              </a:rPr>
              <a:t>contents_sub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\lesson02\ops\ms_lesson02\ms_42_2_07_01_01.html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9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3-2	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1583668" y="1043154"/>
            <a:ext cx="333986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100" dirty="0">
                <a:latin typeface="맑은 고딕" pitchFamily="50" charset="-127"/>
                <a:ea typeface="맑은 고딕" pitchFamily="50" charset="-127"/>
              </a:rPr>
              <a:t>정리해 보아요 </a:t>
            </a:r>
            <a:r>
              <a:rPr lang="ko-KR" altLang="en-US" sz="1100" dirty="0">
                <a:solidFill>
                  <a:srgbClr val="339933"/>
                </a:solidFill>
                <a:latin typeface="맑은 고딕" pitchFamily="50" charset="-127"/>
                <a:ea typeface="맑은 고딕" pitchFamily="50" charset="-127"/>
              </a:rPr>
              <a:t>│ </a:t>
            </a:r>
            <a:r>
              <a:rPr lang="en-US" altLang="ko-KR" sz="1100" dirty="0">
                <a:solidFill>
                  <a:srgbClr val="339933"/>
                </a:solidFill>
                <a:latin typeface="맑은 고딕" pitchFamily="50" charset="-127"/>
                <a:ea typeface="맑은 고딕" pitchFamily="50" charset="-127"/>
              </a:rPr>
              <a:t>34</a:t>
            </a:r>
            <a:r>
              <a:rPr lang="ko-KR" altLang="en-US" sz="1100" dirty="0">
                <a:solidFill>
                  <a:srgbClr val="339933"/>
                </a:solidFill>
                <a:latin typeface="맑은 고딕" pitchFamily="50" charset="-127"/>
                <a:ea typeface="맑은 고딕" pitchFamily="50" charset="-127"/>
              </a:rPr>
              <a:t>쪽</a:t>
            </a:r>
            <a:endParaRPr lang="en-US" altLang="ko-KR" sz="1100" dirty="0">
              <a:solidFill>
                <a:srgbClr val="339933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0" name="순서도: 대체 처리 49"/>
          <p:cNvSpPr/>
          <p:nvPr/>
        </p:nvSpPr>
        <p:spPr>
          <a:xfrm>
            <a:off x="5465320" y="1232093"/>
            <a:ext cx="679119" cy="252028"/>
          </a:xfrm>
          <a:prstGeom prst="flowChartAlternateProcess">
            <a:avLst/>
          </a:prstGeom>
          <a:solidFill>
            <a:srgbClr val="3366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/>
          <p:cNvSpPr txBox="1">
            <a:spLocks noChangeArrowheads="1"/>
          </p:cNvSpPr>
          <p:nvPr/>
        </p:nvSpPr>
        <p:spPr bwMode="auto">
          <a:xfrm>
            <a:off x="5465320" y="1176413"/>
            <a:ext cx="729605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spc="-15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정리하기</a:t>
            </a:r>
            <a:endParaRPr lang="en-US" altLang="ko-KR" sz="1100" b="1" spc="-15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2" name="TextBox 8"/>
          <p:cNvSpPr txBox="1">
            <a:spLocks noChangeArrowheads="1"/>
          </p:cNvSpPr>
          <p:nvPr/>
        </p:nvSpPr>
        <p:spPr bwMode="auto">
          <a:xfrm>
            <a:off x="2268538" y="128588"/>
            <a:ext cx="2087562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삼각형</a:t>
            </a:r>
          </a:p>
        </p:txBody>
      </p:sp>
      <p:sp>
        <p:nvSpPr>
          <p:cNvPr id="73" name="TextBox 9"/>
          <p:cNvSpPr txBox="1">
            <a:spLocks noChangeArrowheads="1"/>
          </p:cNvSpPr>
          <p:nvPr/>
        </p:nvSpPr>
        <p:spPr bwMode="auto">
          <a:xfrm>
            <a:off x="2268538" y="333375"/>
            <a:ext cx="2124075" cy="250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08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정리해 보아요</a:t>
            </a:r>
          </a:p>
        </p:txBody>
      </p:sp>
      <p:sp>
        <p:nvSpPr>
          <p:cNvPr id="74" name="직사각형 21"/>
          <p:cNvSpPr>
            <a:spLocks noChangeArrowheads="1"/>
          </p:cNvSpPr>
          <p:nvPr/>
        </p:nvSpPr>
        <p:spPr bwMode="auto">
          <a:xfrm>
            <a:off x="7704348" y="188640"/>
            <a:ext cx="1476164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suhi_p_0402_02_0008</a:t>
            </a:r>
            <a:endParaRPr kumimoji="0"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2" name="순서도: 대체 처리 41"/>
          <p:cNvSpPr/>
          <p:nvPr/>
        </p:nvSpPr>
        <p:spPr>
          <a:xfrm>
            <a:off x="6185400" y="1225711"/>
            <a:ext cx="679119" cy="252028"/>
          </a:xfrm>
          <a:prstGeom prst="flowChartAlternateProcess">
            <a:avLst/>
          </a:prstGeom>
          <a:solidFill>
            <a:schemeClr val="accent3">
              <a:lumMod val="40000"/>
              <a:lumOff val="6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/>
          <p:cNvSpPr txBox="1">
            <a:spLocks noChangeArrowheads="1"/>
          </p:cNvSpPr>
          <p:nvPr/>
        </p:nvSpPr>
        <p:spPr bwMode="auto">
          <a:xfrm>
            <a:off x="6185400" y="1170031"/>
            <a:ext cx="729605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spc="-15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수학 일기</a:t>
            </a:r>
            <a:endParaRPr lang="en-US" altLang="ko-KR" sz="1100" b="1" spc="-15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359532" y="1552726"/>
            <a:ext cx="6307274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길을 따라가서      안에 알맞은 삼각형의 이름을 써넣고 배운 내용을 정리해 봅시다</a:t>
            </a:r>
            <a:r>
              <a:rPr lang="en-US" altLang="ko-KR" sz="1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6" name="그림 4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012" y="1630169"/>
            <a:ext cx="178503" cy="210959"/>
          </a:xfrm>
          <a:prstGeom prst="rect">
            <a:avLst/>
          </a:prstGeom>
        </p:spPr>
      </p:pic>
      <p:pic>
        <p:nvPicPr>
          <p:cNvPr id="47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7581" y="1807152"/>
            <a:ext cx="212914" cy="37614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3F22ECF9-1835-4EC7-9E33-60D84FE2381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9418" y="8433556"/>
            <a:ext cx="1080000" cy="339623"/>
          </a:xfrm>
          <a:prstGeom prst="rect">
            <a:avLst/>
          </a:prstGeom>
        </p:spPr>
      </p:pic>
      <p:sp>
        <p:nvSpPr>
          <p:cNvPr id="40" name="타원 39"/>
          <p:cNvSpPr/>
          <p:nvPr/>
        </p:nvSpPr>
        <p:spPr>
          <a:xfrm>
            <a:off x="6585411" y="8355458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45" name="Picture 1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2938" y="1570048"/>
            <a:ext cx="331199" cy="3311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8" name="타원 47"/>
          <p:cNvSpPr/>
          <p:nvPr/>
        </p:nvSpPr>
        <p:spPr>
          <a:xfrm>
            <a:off x="2006372" y="3129691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2" name="TextBox 171"/>
          <p:cNvSpPr txBox="1"/>
          <p:nvPr/>
        </p:nvSpPr>
        <p:spPr>
          <a:xfrm>
            <a:off x="457477" y="7877439"/>
            <a:ext cx="1471060" cy="38472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9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예각삼각형</a:t>
            </a:r>
          </a:p>
        </p:txBody>
      </p:sp>
      <p:sp>
        <p:nvSpPr>
          <p:cNvPr id="173" name="TextBox 172"/>
          <p:cNvSpPr txBox="1"/>
          <p:nvPr/>
        </p:nvSpPr>
        <p:spPr>
          <a:xfrm>
            <a:off x="2108603" y="7883370"/>
            <a:ext cx="1223752" cy="38472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900" b="1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정삼각형</a:t>
            </a:r>
            <a:endParaRPr lang="ko-KR" altLang="en-US" sz="1900" b="1" dirty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4" name="TextBox 173"/>
          <p:cNvSpPr txBox="1"/>
          <p:nvPr/>
        </p:nvSpPr>
        <p:spPr>
          <a:xfrm>
            <a:off x="3663575" y="7929657"/>
            <a:ext cx="1405368" cy="38472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900" b="1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둔각삼각형</a:t>
            </a:r>
            <a:endParaRPr lang="ko-KR" altLang="en-US" sz="1900" b="1" dirty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5" name="TextBox 174"/>
          <p:cNvSpPr txBox="1"/>
          <p:nvPr/>
        </p:nvSpPr>
        <p:spPr>
          <a:xfrm>
            <a:off x="5156897" y="7914373"/>
            <a:ext cx="1747141" cy="38472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900" b="1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이등변삼각형</a:t>
            </a:r>
            <a:endParaRPr lang="ko-KR" altLang="en-US" sz="1900" b="1" dirty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76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3226702"/>
              </p:ext>
            </p:extLst>
          </p:nvPr>
        </p:nvGraphicFramePr>
        <p:xfrm>
          <a:off x="7092280" y="5512586"/>
          <a:ext cx="4176464" cy="656652"/>
        </p:xfrm>
        <a:graphic>
          <a:graphicData uri="http://schemas.openxmlformats.org/drawingml/2006/table">
            <a:tbl>
              <a:tblPr/>
              <a:tblGrid>
                <a:gridCol w="8866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898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5665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삽화 파일명</a:t>
                      </a:r>
                      <a:endParaRPr kumimoji="1" lang="en-US" altLang="ko-KR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bg.png  /  line_01.svg~line_04.svg</a:t>
                      </a:r>
                    </a:p>
                    <a:p>
                      <a:r>
                        <a:rPr lang="ko-KR" altLang="en-US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4-2 </a:t>
                      </a:r>
                      <a:r>
                        <a:rPr lang="ko-KR" altLang="en-US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지도서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\app\resource\</a:t>
                      </a:r>
                      <a:r>
                        <a:rPr lang="en-US" altLang="ko-KR" sz="900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contents_sub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\lesson02\ops\ms_lesson02\images\ms_42_2_07_01_01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087ECE1A-D916-8EFE-0F97-A253D405117C}"/>
              </a:ext>
            </a:extLst>
          </p:cNvPr>
          <p:cNvSpPr txBox="1"/>
          <p:nvPr/>
        </p:nvSpPr>
        <p:spPr>
          <a:xfrm>
            <a:off x="645711" y="3091169"/>
            <a:ext cx="1420577" cy="923330"/>
          </a:xfrm>
          <a:prstGeom prst="rect">
            <a:avLst/>
          </a:prstGeom>
          <a:solidFill>
            <a:srgbClr val="F4D38A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두 변의 </a:t>
            </a:r>
            <a:endParaRPr lang="en-US" altLang="ko-KR" sz="18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길이가 </a:t>
            </a:r>
            <a:endParaRPr lang="en-US" altLang="ko-KR" sz="18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같은 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삼각형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DEB3C83-829A-DD86-D9F4-9F7E4956A671}"/>
              </a:ext>
            </a:extLst>
          </p:cNvPr>
          <p:cNvSpPr txBox="1"/>
          <p:nvPr/>
        </p:nvSpPr>
        <p:spPr>
          <a:xfrm>
            <a:off x="2384713" y="3070645"/>
            <a:ext cx="1048442" cy="923330"/>
          </a:xfrm>
          <a:prstGeom prst="rect">
            <a:avLst/>
          </a:prstGeom>
          <a:solidFill>
            <a:srgbClr val="D5E9E4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한 각이 </a:t>
            </a:r>
            <a:endParaRPr lang="en-US" altLang="ko-KR" sz="18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둔각인 </a:t>
            </a:r>
            <a:endParaRPr lang="en-US" altLang="ko-KR" sz="18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삼각형</a:t>
            </a:r>
            <a:endParaRPr lang="ko-KR" altLang="en-US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7C4E738-12EA-B132-2357-AF5A957BE89F}"/>
              </a:ext>
            </a:extLst>
          </p:cNvPr>
          <p:cNvSpPr txBox="1"/>
          <p:nvPr/>
        </p:nvSpPr>
        <p:spPr>
          <a:xfrm>
            <a:off x="3736914" y="2927819"/>
            <a:ext cx="1413491" cy="923330"/>
          </a:xfrm>
          <a:prstGeom prst="rect">
            <a:avLst/>
          </a:prstGeom>
          <a:solidFill>
            <a:srgbClr val="DEB287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세 변의 </a:t>
            </a:r>
            <a:endParaRPr lang="en-US" altLang="ko-KR" sz="18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길이가 </a:t>
            </a:r>
            <a:endParaRPr lang="en-US" altLang="ko-KR" sz="18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같은 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삼각형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2510097-4C36-2495-3305-FEE38A7AC162}"/>
              </a:ext>
            </a:extLst>
          </p:cNvPr>
          <p:cNvSpPr txBox="1"/>
          <p:nvPr/>
        </p:nvSpPr>
        <p:spPr>
          <a:xfrm>
            <a:off x="5180954" y="2929468"/>
            <a:ext cx="1414026" cy="923330"/>
          </a:xfrm>
          <a:prstGeom prst="rect">
            <a:avLst/>
          </a:prstGeom>
          <a:solidFill>
            <a:srgbClr val="EFDDEA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세 각이 </a:t>
            </a:r>
            <a:endParaRPr lang="en-US" altLang="ko-KR" sz="18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모두 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예각인 삼각형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C27ACF2E-C007-8C29-4750-698B3396D3F6}"/>
              </a:ext>
            </a:extLst>
          </p:cNvPr>
          <p:cNvGrpSpPr/>
          <p:nvPr/>
        </p:nvGrpSpPr>
        <p:grpSpPr>
          <a:xfrm>
            <a:off x="7180618" y="1915527"/>
            <a:ext cx="1792142" cy="1765002"/>
            <a:chOff x="-1579620" y="866544"/>
            <a:chExt cx="9211081" cy="9071591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5DF65CA3-196D-A2FB-E3F2-41BB638D67F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-1579620" y="866544"/>
              <a:ext cx="9144000" cy="3316715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328B8C15-C864-DA2D-50E5-E346525A931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-1512539" y="3174571"/>
              <a:ext cx="9144000" cy="3373682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8F89E58D-B030-515D-71B3-5979A3C256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-1512539" y="6489340"/>
              <a:ext cx="9144000" cy="3448795"/>
            </a:xfrm>
            <a:prstGeom prst="rect">
              <a:avLst/>
            </a:prstGeom>
          </p:spPr>
        </p:pic>
      </p:grpSp>
      <p:pic>
        <p:nvPicPr>
          <p:cNvPr id="153" name="Picture 2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3229" y="2832820"/>
            <a:ext cx="283885" cy="3844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1" name="Picture 2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6366" y="2802851"/>
            <a:ext cx="283885" cy="3844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1" name="Picture 2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1226" y="2963189"/>
            <a:ext cx="283885" cy="3844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0" name="Picture 2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6595" y="3026542"/>
            <a:ext cx="283885" cy="3844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391719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7018371" y="1092168"/>
            <a:ext cx="21256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/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9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3-2	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1583668" y="1043154"/>
            <a:ext cx="333986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100" dirty="0">
                <a:latin typeface="맑은 고딕" pitchFamily="50" charset="-127"/>
                <a:ea typeface="맑은 고딕" pitchFamily="50" charset="-127"/>
              </a:rPr>
              <a:t>정리해 보아요 </a:t>
            </a:r>
            <a:r>
              <a:rPr lang="ko-KR" altLang="en-US" sz="1100" dirty="0">
                <a:solidFill>
                  <a:srgbClr val="339933"/>
                </a:solidFill>
                <a:latin typeface="맑은 고딕" pitchFamily="50" charset="-127"/>
                <a:ea typeface="맑은 고딕" pitchFamily="50" charset="-127"/>
              </a:rPr>
              <a:t>│ </a:t>
            </a:r>
            <a:r>
              <a:rPr lang="en-US" altLang="ko-KR" sz="1100" dirty="0">
                <a:solidFill>
                  <a:srgbClr val="339933"/>
                </a:solidFill>
                <a:latin typeface="맑은 고딕" pitchFamily="50" charset="-127"/>
                <a:ea typeface="맑은 고딕" pitchFamily="50" charset="-127"/>
              </a:rPr>
              <a:t>34</a:t>
            </a:r>
            <a:r>
              <a:rPr lang="ko-KR" altLang="en-US" sz="1100" dirty="0">
                <a:solidFill>
                  <a:srgbClr val="339933"/>
                </a:solidFill>
                <a:latin typeface="맑은 고딕" pitchFamily="50" charset="-127"/>
                <a:ea typeface="맑은 고딕" pitchFamily="50" charset="-127"/>
              </a:rPr>
              <a:t>쪽</a:t>
            </a:r>
            <a:endParaRPr lang="en-US" altLang="ko-KR" sz="1100" dirty="0">
              <a:solidFill>
                <a:srgbClr val="339933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0" name="순서도: 대체 처리 49"/>
          <p:cNvSpPr/>
          <p:nvPr/>
        </p:nvSpPr>
        <p:spPr>
          <a:xfrm>
            <a:off x="5465320" y="1232093"/>
            <a:ext cx="679119" cy="252028"/>
          </a:xfrm>
          <a:prstGeom prst="flowChartAlternateProcess">
            <a:avLst/>
          </a:prstGeom>
          <a:solidFill>
            <a:schemeClr val="accent3">
              <a:lumMod val="40000"/>
              <a:lumOff val="6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/>
          <p:cNvSpPr txBox="1">
            <a:spLocks noChangeArrowheads="1"/>
          </p:cNvSpPr>
          <p:nvPr/>
        </p:nvSpPr>
        <p:spPr bwMode="auto">
          <a:xfrm>
            <a:off x="5465320" y="1176413"/>
            <a:ext cx="729605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spc="-15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정리하기</a:t>
            </a:r>
            <a:endParaRPr lang="en-US" altLang="ko-KR" sz="1100" b="1" spc="-15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2" name="순서도: 대체 처리 41"/>
          <p:cNvSpPr/>
          <p:nvPr/>
        </p:nvSpPr>
        <p:spPr>
          <a:xfrm>
            <a:off x="6185400" y="1225711"/>
            <a:ext cx="679119" cy="252028"/>
          </a:xfrm>
          <a:prstGeom prst="flowChartAlternateProcess">
            <a:avLst/>
          </a:prstGeom>
          <a:solidFill>
            <a:srgbClr val="3366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/>
          <p:cNvSpPr txBox="1">
            <a:spLocks noChangeArrowheads="1"/>
          </p:cNvSpPr>
          <p:nvPr/>
        </p:nvSpPr>
        <p:spPr bwMode="auto">
          <a:xfrm>
            <a:off x="6185400" y="1170031"/>
            <a:ext cx="729605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spc="-15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수학 일기</a:t>
            </a:r>
            <a:endParaRPr lang="en-US" altLang="ko-KR" sz="1100" b="1" spc="-15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467544" y="1552726"/>
            <a:ext cx="63072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배운 것을 되돌아보고 기억해야 할 내용을 써 봅시다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6" name="그림 4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012" y="1630169"/>
            <a:ext cx="178503" cy="210959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7018371" y="1092168"/>
            <a:ext cx="212562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just"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예 보기 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직접 쓰기 기능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처음에는 직접 쓰기 가능한 형태로 보임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직접 쓰기 텍스트 색은 초록색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예 보기 버튼 클릭 시 직접 쓰기 버튼으로 바뀌면서 노트 안의 텍스트가 나옴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(#00a0ff,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볼드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)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직접 쓰기 버튼 클릭 시 예 보기 버튼으로 바뀌면서 다시 직접 쓰기가 가능한 형태로 바뀜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/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523" y="2029774"/>
            <a:ext cx="6389729" cy="28393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7747FD6F-C544-4BC9-B5F0-A2437BD739E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0122" y="5229200"/>
            <a:ext cx="1080000" cy="339623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C3987F0F-8FC0-4897-924C-8AF19585ED2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6658" y="5661248"/>
            <a:ext cx="1080000" cy="339623"/>
          </a:xfrm>
          <a:prstGeom prst="rect">
            <a:avLst/>
          </a:prstGeom>
        </p:spPr>
      </p:pic>
      <p:sp>
        <p:nvSpPr>
          <p:cNvPr id="54" name="타원 53"/>
          <p:cNvSpPr/>
          <p:nvPr/>
        </p:nvSpPr>
        <p:spPr>
          <a:xfrm>
            <a:off x="302254" y="2021343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5" name="타원 54"/>
          <p:cNvSpPr/>
          <p:nvPr/>
        </p:nvSpPr>
        <p:spPr>
          <a:xfrm>
            <a:off x="5688389" y="5083148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3" name="직사각형 62"/>
          <p:cNvSpPr/>
          <p:nvPr/>
        </p:nvSpPr>
        <p:spPr bwMode="auto">
          <a:xfrm>
            <a:off x="540461" y="1988840"/>
            <a:ext cx="6047763" cy="1728192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108000" tIns="36000" rIns="108000" bIns="36000" rtlCol="0" anchor="ctr"/>
          <a:lstStyle/>
          <a:p>
            <a:r>
              <a:rPr lang="ko-KR" altLang="en-US" sz="20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두 변의 길이가 같은 삼각형은 </a:t>
            </a:r>
            <a:r>
              <a:rPr lang="ko-KR" altLang="en-US" sz="2000" b="1" dirty="0" err="1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이등변삼각형입니다</a:t>
            </a:r>
            <a:r>
              <a:rPr lang="en-US" altLang="ko-KR" sz="20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r>
              <a:rPr lang="ko-KR" altLang="en-US" sz="2000" b="1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세 </a:t>
            </a:r>
            <a:r>
              <a:rPr lang="ko-KR" altLang="en-US" sz="20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변의 길이가 같은 삼각형은 정삼각형입니다</a:t>
            </a:r>
            <a:r>
              <a:rPr lang="en-US" altLang="ko-KR" sz="20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r>
              <a:rPr lang="ko-KR" altLang="en-US" sz="20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세 각이 모두 예각인 삼각형은 </a:t>
            </a:r>
            <a:r>
              <a:rPr lang="ko-KR" altLang="en-US" sz="2000" b="1" dirty="0" err="1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예각삼각형입니다</a:t>
            </a:r>
            <a:r>
              <a:rPr lang="en-US" altLang="ko-KR" sz="2000" b="1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r>
              <a:rPr lang="ko-KR" altLang="en-US" sz="20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한 각이 둔각인 삼각형은 </a:t>
            </a:r>
            <a:r>
              <a:rPr lang="ko-KR" altLang="en-US" sz="2000" b="1" dirty="0" err="1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둔각삼각형입니다</a:t>
            </a:r>
            <a:r>
              <a:rPr lang="en-US" altLang="ko-KR" sz="2000" b="1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sz="2000" b="1" dirty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1438" y="4087672"/>
            <a:ext cx="2980855" cy="13245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8"/>
          <p:cNvSpPr txBox="1">
            <a:spLocks noChangeArrowheads="1"/>
          </p:cNvSpPr>
          <p:nvPr/>
        </p:nvSpPr>
        <p:spPr bwMode="auto">
          <a:xfrm>
            <a:off x="2268538" y="128588"/>
            <a:ext cx="2087562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삼각형</a:t>
            </a:r>
          </a:p>
        </p:txBody>
      </p:sp>
      <p:sp>
        <p:nvSpPr>
          <p:cNvPr id="24" name="TextBox 9"/>
          <p:cNvSpPr txBox="1">
            <a:spLocks noChangeArrowheads="1"/>
          </p:cNvSpPr>
          <p:nvPr/>
        </p:nvSpPr>
        <p:spPr bwMode="auto">
          <a:xfrm>
            <a:off x="2268538" y="333375"/>
            <a:ext cx="2124075" cy="250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08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정리해 보아요</a:t>
            </a:r>
          </a:p>
        </p:txBody>
      </p:sp>
      <p:sp>
        <p:nvSpPr>
          <p:cNvPr id="25" name="직사각형 21"/>
          <p:cNvSpPr>
            <a:spLocks noChangeArrowheads="1"/>
          </p:cNvSpPr>
          <p:nvPr/>
        </p:nvSpPr>
        <p:spPr bwMode="auto">
          <a:xfrm>
            <a:off x="7704348" y="188640"/>
            <a:ext cx="1476164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suhi_p_0402_02_0008</a:t>
            </a:r>
            <a:endParaRPr kumimoji="0"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62496461"/>
      </p:ext>
    </p:extLst>
  </p:cSld>
  <p:clrMapOvr>
    <a:masterClrMapping/>
  </p:clrMapOvr>
</p:sld>
</file>

<file path=ppt/theme/theme1.xml><?xml version="1.0" encoding="utf-8"?>
<a:theme xmlns:a="http://schemas.openxmlformats.org/drawingml/2006/main" name="3_기본 디자인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기본 디자인">
      <a:majorFont>
        <a:latin typeface="굴림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2700">
          <a:solidFill>
            <a:srgbClr val="FF000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auto">
        <a:noFill/>
        <a:ln w="381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</a:spPr>
      <a:bodyPr wrap="square" rtlCol="0">
        <a:spAutoFit/>
      </a:bodyPr>
      <a:lstStyle>
        <a:defPPr algn="just">
          <a:defRPr sz="1800" dirty="0" smtClean="0"/>
        </a:defPPr>
      </a:lstStyle>
    </a:txDef>
  </a:objectDefaults>
  <a:extraClrSchemeLst>
    <a:extraClrScheme>
      <a:clrScheme name="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41345</TotalTime>
  <Words>321</Words>
  <Application>Microsoft Office PowerPoint</Application>
  <PresentationFormat>화면 슬라이드 쇼(4:3)</PresentationFormat>
  <Paragraphs>120</Paragraphs>
  <Slides>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</vt:i4>
      </vt:variant>
    </vt:vector>
  </HeadingPairs>
  <TitlesOfParts>
    <vt:vector size="10" baseType="lpstr">
      <vt:lpstr>굴림</vt:lpstr>
      <vt:lpstr>나눔고딕</vt:lpstr>
      <vt:lpstr>돋움</vt:lpstr>
      <vt:lpstr>맑은 고딕</vt:lpstr>
      <vt:lpstr>Arial</vt:lpstr>
      <vt:lpstr>3_기본 디자인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sigongtech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김현주</dc:creator>
  <cp:lastModifiedBy>DB400SDA</cp:lastModifiedBy>
  <cp:revision>7183</cp:revision>
  <dcterms:created xsi:type="dcterms:W3CDTF">2008-07-15T12:19:11Z</dcterms:created>
  <dcterms:modified xsi:type="dcterms:W3CDTF">2022-06-29T01:42:25Z</dcterms:modified>
</cp:coreProperties>
</file>